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92" r:id="rId4"/>
    <p:sldId id="282" r:id="rId5"/>
    <p:sldId id="281" r:id="rId6"/>
    <p:sldId id="289" r:id="rId7"/>
    <p:sldId id="287" r:id="rId8"/>
    <p:sldId id="275" r:id="rId9"/>
    <p:sldId id="263" r:id="rId10"/>
    <p:sldId id="294" r:id="rId11"/>
    <p:sldId id="296" r:id="rId12"/>
    <p:sldId id="297" r:id="rId13"/>
    <p:sldId id="295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00FF"/>
    <a:srgbClr val="006600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2513" b="43453"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2484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- 2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00600"/>
            <a:ext cx="85344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GOD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THE SAVIOUR</a:t>
            </a:r>
            <a:endParaRPr kumimoji="0" lang="en-US" sz="4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0" y="5345893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334000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Cooper Std Black" pitchFamily="18" charset="0"/>
              </a:rPr>
              <a:t>2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 t="2475" b="43453"/>
          <a:stretch>
            <a:fillRect/>
          </a:stretch>
        </p:blipFill>
        <p:spPr bwMode="auto">
          <a:xfrm>
            <a:off x="762000" y="0"/>
            <a:ext cx="7543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1905000" y="1066800"/>
            <a:ext cx="4038600" cy="4038600"/>
          </a:xfrm>
          <a:prstGeom prst="cloudCallout">
            <a:avLst>
              <a:gd name="adj1" fmla="val 87502"/>
              <a:gd name="adj2" fmla="val 86861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Remember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2819400"/>
            <a:ext cx="69342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''Our Lord is good and merciful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His faithfulness lasts forever'' 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               (Psalm 100 : 5)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ounded Rectangle 21"/>
          <p:cNvSpPr/>
          <p:nvPr/>
        </p:nvSpPr>
        <p:spPr>
          <a:xfrm>
            <a:off x="152400" y="152400"/>
            <a:ext cx="8839200" cy="1066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ounded Rectangle 89"/>
          <p:cNvSpPr/>
          <p:nvPr/>
        </p:nvSpPr>
        <p:spPr>
          <a:xfrm>
            <a:off x="1371600" y="2743200"/>
            <a:ext cx="990600" cy="381000"/>
          </a:xfrm>
          <a:prstGeom prst="round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ounded Rectangle 88"/>
          <p:cNvSpPr/>
          <p:nvPr/>
        </p:nvSpPr>
        <p:spPr>
          <a:xfrm>
            <a:off x="1447800" y="2743200"/>
            <a:ext cx="990600" cy="38100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ounded Rectangle 86"/>
          <p:cNvSpPr/>
          <p:nvPr/>
        </p:nvSpPr>
        <p:spPr>
          <a:xfrm>
            <a:off x="381000" y="3124200"/>
            <a:ext cx="3048000" cy="1905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ounded Rectangle 87"/>
          <p:cNvSpPr/>
          <p:nvPr/>
        </p:nvSpPr>
        <p:spPr>
          <a:xfrm>
            <a:off x="457200" y="3048000"/>
            <a:ext cx="3048000" cy="1905000"/>
          </a:xfrm>
          <a:prstGeom prst="roundRect">
            <a:avLst/>
          </a:prstGeom>
          <a:solidFill>
            <a:srgbClr val="FFFF99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2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Take the proper words from the word kit</a:t>
            </a:r>
            <a:br>
              <a:rPr lang="en-US" sz="2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2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and complete the word wheel.</a:t>
            </a:r>
          </a:p>
        </p:txBody>
      </p:sp>
      <p:sp>
        <p:nvSpPr>
          <p:cNvPr id="57" name="Oval 56"/>
          <p:cNvSpPr/>
          <p:nvPr/>
        </p:nvSpPr>
        <p:spPr>
          <a:xfrm>
            <a:off x="3886200" y="1600200"/>
            <a:ext cx="4572000" cy="4572000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648200" y="2362200"/>
            <a:ext cx="3048000" cy="304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5486400" y="3200400"/>
            <a:ext cx="1371600" cy="1371600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5943600" y="1676400"/>
            <a:ext cx="381000" cy="4343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 rot="5400000">
            <a:off x="5943600" y="1676400"/>
            <a:ext cx="381000" cy="4343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3184154" y="3886200"/>
            <a:ext cx="2743203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 flipH="1">
            <a:off x="6447022" y="3916176"/>
            <a:ext cx="2683247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10800000">
            <a:off x="4953000" y="2057401"/>
            <a:ext cx="2438400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10800000">
            <a:off x="4953000" y="5715000"/>
            <a:ext cx="2438400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itle 1"/>
          <p:cNvSpPr txBox="1">
            <a:spLocks/>
          </p:cNvSpPr>
          <p:nvPr/>
        </p:nvSpPr>
        <p:spPr>
          <a:xfrm>
            <a:off x="5029200" y="3505200"/>
            <a:ext cx="2438400" cy="685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2200" b="1" dirty="0">
                <a:solidFill>
                  <a:srgbClr val="FF00FF"/>
                </a:solidFill>
                <a:latin typeface="Arial" pitchFamily="34" charset="0"/>
                <a:ea typeface="+mj-ea"/>
                <a:cs typeface="Arial" pitchFamily="34" charset="0"/>
              </a:rPr>
              <a:t>Our Lord is</a:t>
            </a:r>
          </a:p>
        </p:txBody>
      </p:sp>
      <p:sp>
        <p:nvSpPr>
          <p:cNvPr id="79" name="Title 1"/>
          <p:cNvSpPr txBox="1">
            <a:spLocks/>
          </p:cNvSpPr>
          <p:nvPr/>
        </p:nvSpPr>
        <p:spPr>
          <a:xfrm rot="16200000">
            <a:off x="3086100" y="3390901"/>
            <a:ext cx="2438400" cy="685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22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Merciful </a:t>
            </a:r>
          </a:p>
        </p:txBody>
      </p:sp>
      <p:sp>
        <p:nvSpPr>
          <p:cNvPr id="56" name="Title 1"/>
          <p:cNvSpPr txBox="1">
            <a:spLocks/>
          </p:cNvSpPr>
          <p:nvPr/>
        </p:nvSpPr>
        <p:spPr>
          <a:xfrm>
            <a:off x="609600" y="3048000"/>
            <a:ext cx="2438400" cy="1905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2200" b="1" dirty="0">
                <a:solidFill>
                  <a:srgbClr val="00B0F0"/>
                </a:solidFill>
                <a:latin typeface="Arial" pitchFamily="34" charset="0"/>
                <a:ea typeface="+mj-ea"/>
                <a:cs typeface="Arial" pitchFamily="34" charset="0"/>
              </a:rPr>
              <a:t>Forgiving</a:t>
            </a:r>
          </a:p>
          <a:p>
            <a:pPr lvl="0" algn="ctr">
              <a:spcBef>
                <a:spcPct val="0"/>
              </a:spcBef>
            </a:pPr>
            <a:r>
              <a:rPr lang="en-US" sz="2200" b="1" dirty="0">
                <a:solidFill>
                  <a:srgbClr val="00B0F0"/>
                </a:solidFill>
                <a:latin typeface="Arial" pitchFamily="34" charset="0"/>
                <a:ea typeface="+mj-ea"/>
                <a:cs typeface="Arial" pitchFamily="34" charset="0"/>
              </a:rPr>
              <a:t>Merciful </a:t>
            </a:r>
          </a:p>
          <a:p>
            <a:pPr lvl="0" algn="ctr">
              <a:spcBef>
                <a:spcPct val="0"/>
              </a:spcBef>
            </a:pPr>
            <a:r>
              <a:rPr lang="en-US" sz="2200" b="1" dirty="0">
                <a:solidFill>
                  <a:srgbClr val="00B0F0"/>
                </a:solidFill>
                <a:latin typeface="Arial" pitchFamily="34" charset="0"/>
                <a:ea typeface="+mj-ea"/>
                <a:cs typeface="Arial" pitchFamily="34" charset="0"/>
              </a:rPr>
              <a:t>Loving </a:t>
            </a:r>
          </a:p>
          <a:p>
            <a:pPr lvl="0" algn="ctr">
              <a:spcBef>
                <a:spcPct val="0"/>
              </a:spcBef>
            </a:pPr>
            <a:r>
              <a:rPr lang="en-US" sz="2200" b="1" dirty="0" err="1">
                <a:solidFill>
                  <a:srgbClr val="00B0F0"/>
                </a:solidFill>
                <a:latin typeface="Arial" pitchFamily="34" charset="0"/>
                <a:ea typeface="+mj-ea"/>
                <a:cs typeface="Arial" pitchFamily="34" charset="0"/>
              </a:rPr>
              <a:t>Saviour</a:t>
            </a:r>
            <a:endParaRPr lang="en-US" sz="2200" b="1" dirty="0">
              <a:solidFill>
                <a:srgbClr val="00B0F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1" name="Freeform 90"/>
          <p:cNvSpPr/>
          <p:nvPr/>
        </p:nvSpPr>
        <p:spPr>
          <a:xfrm>
            <a:off x="5930900" y="2374900"/>
            <a:ext cx="12700" cy="869950"/>
          </a:xfrm>
          <a:custGeom>
            <a:avLst/>
            <a:gdLst>
              <a:gd name="connsiteX0" fmla="*/ 0 w 12700"/>
              <a:gd name="connsiteY0" fmla="*/ 0 h 869950"/>
              <a:gd name="connsiteX1" fmla="*/ 12700 w 12700"/>
              <a:gd name="connsiteY1" fmla="*/ 869950 h 86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869950">
                <a:moveTo>
                  <a:pt x="0" y="0"/>
                </a:moveTo>
                <a:lnTo>
                  <a:pt x="12700" y="86995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4660900" y="3644900"/>
            <a:ext cx="869950" cy="6350"/>
          </a:xfrm>
          <a:custGeom>
            <a:avLst/>
            <a:gdLst>
              <a:gd name="connsiteX0" fmla="*/ 0 w 869950"/>
              <a:gd name="connsiteY0" fmla="*/ 0 h 6350"/>
              <a:gd name="connsiteX1" fmla="*/ 869950 w 869950"/>
              <a:gd name="connsiteY1" fmla="*/ 6350 h 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69950" h="6350">
                <a:moveTo>
                  <a:pt x="0" y="0"/>
                </a:moveTo>
                <a:lnTo>
                  <a:pt x="869950" y="635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4654550" y="4038600"/>
            <a:ext cx="850900" cy="6350"/>
          </a:xfrm>
          <a:custGeom>
            <a:avLst/>
            <a:gdLst>
              <a:gd name="connsiteX0" fmla="*/ 0 w 850900"/>
              <a:gd name="connsiteY0" fmla="*/ 0 h 6350"/>
              <a:gd name="connsiteX1" fmla="*/ 850900 w 850900"/>
              <a:gd name="connsiteY1" fmla="*/ 6350 h 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0900" h="6350">
                <a:moveTo>
                  <a:pt x="0" y="0"/>
                </a:moveTo>
                <a:lnTo>
                  <a:pt x="850900" y="635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6838950" y="4038600"/>
            <a:ext cx="857250" cy="6350"/>
          </a:xfrm>
          <a:custGeom>
            <a:avLst/>
            <a:gdLst>
              <a:gd name="connsiteX0" fmla="*/ 0 w 857250"/>
              <a:gd name="connsiteY0" fmla="*/ 0 h 6350"/>
              <a:gd name="connsiteX1" fmla="*/ 857250 w 857250"/>
              <a:gd name="connsiteY1" fmla="*/ 6350 h 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7250" h="6350">
                <a:moveTo>
                  <a:pt x="0" y="0"/>
                </a:moveTo>
                <a:lnTo>
                  <a:pt x="857250" y="635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6819900" y="3651250"/>
            <a:ext cx="857250" cy="6350"/>
          </a:xfrm>
          <a:custGeom>
            <a:avLst/>
            <a:gdLst>
              <a:gd name="connsiteX0" fmla="*/ 0 w 857250"/>
              <a:gd name="connsiteY0" fmla="*/ 0 h 6350"/>
              <a:gd name="connsiteX1" fmla="*/ 857250 w 857250"/>
              <a:gd name="connsiteY1" fmla="*/ 6350 h 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7250" h="6350">
                <a:moveTo>
                  <a:pt x="0" y="0"/>
                </a:moveTo>
                <a:lnTo>
                  <a:pt x="857250" y="635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5930900" y="4527550"/>
            <a:ext cx="6350" cy="850900"/>
          </a:xfrm>
          <a:custGeom>
            <a:avLst/>
            <a:gdLst>
              <a:gd name="connsiteX0" fmla="*/ 0 w 6350"/>
              <a:gd name="connsiteY0" fmla="*/ 0 h 850900"/>
              <a:gd name="connsiteX1" fmla="*/ 6350 w 6350"/>
              <a:gd name="connsiteY1" fmla="*/ 850900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50" h="850900">
                <a:moveTo>
                  <a:pt x="0" y="0"/>
                </a:moveTo>
                <a:cubicBezTo>
                  <a:pt x="2117" y="283633"/>
                  <a:pt x="4233" y="567267"/>
                  <a:pt x="6350" y="850900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6324600" y="4546600"/>
            <a:ext cx="6350" cy="857250"/>
          </a:xfrm>
          <a:custGeom>
            <a:avLst/>
            <a:gdLst>
              <a:gd name="connsiteX0" fmla="*/ 0 w 6350"/>
              <a:gd name="connsiteY0" fmla="*/ 0 h 857250"/>
              <a:gd name="connsiteX1" fmla="*/ 6350 w 6350"/>
              <a:gd name="connsiteY1" fmla="*/ 85725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50" h="857250">
                <a:moveTo>
                  <a:pt x="0" y="0"/>
                </a:moveTo>
                <a:cubicBezTo>
                  <a:pt x="2117" y="285750"/>
                  <a:pt x="4233" y="571500"/>
                  <a:pt x="6350" y="857250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 flipH="1">
            <a:off x="6278881" y="2362201"/>
            <a:ext cx="45719" cy="859824"/>
          </a:xfrm>
          <a:custGeom>
            <a:avLst/>
            <a:gdLst>
              <a:gd name="connsiteX0" fmla="*/ 0 w 0"/>
              <a:gd name="connsiteY0" fmla="*/ 0 h 855705"/>
              <a:gd name="connsiteX1" fmla="*/ 0 w 0"/>
              <a:gd name="connsiteY1" fmla="*/ 855705 h 85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55705">
                <a:moveTo>
                  <a:pt x="0" y="0"/>
                </a:moveTo>
                <a:lnTo>
                  <a:pt x="0" y="855705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8" grpId="0"/>
      <p:bldP spid="79" grpId="0"/>
      <p:bldP spid="5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1905000" y="1066800"/>
            <a:ext cx="4038600" cy="4038600"/>
          </a:xfrm>
          <a:prstGeom prst="cloudCallout">
            <a:avLst>
              <a:gd name="adj1" fmla="val 87502"/>
              <a:gd name="adj2" fmla="val 86861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2819400"/>
            <a:ext cx="69342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''Our Lord is good and merciful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His faithfulness lasts forever'' 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               (Psalm 100 : 5)</a:t>
            </a:r>
          </a:p>
        </p:txBody>
      </p:sp>
      <p:pic>
        <p:nvPicPr>
          <p:cNvPr id="7170" name="Picture 2" descr="C:\Users\user\Desktop\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286000"/>
            <a:ext cx="1865312" cy="37122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2590800" y="1066800"/>
            <a:ext cx="4038600" cy="40386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6200" y="1981200"/>
            <a:ext cx="8991600" cy="2362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My decision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153400" cy="914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will behave lovingly to my friends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even when they quarrel with me.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1430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600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Find out the answer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2667000"/>
            <a:ext cx="8686800" cy="1447800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5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	What are the miseries that our first parents had to suffer    when they were expelled from paradise?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	What step did God take to save them?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822960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0"/>
            <a:ext cx="7315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oper Std Black" pitchFamily="18" charset="0"/>
              <a:cs typeface="Arial" pitchFamily="34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38" y="3504262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685800" y="304800"/>
            <a:ext cx="55626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29540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Lesson </a:t>
            </a:r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5</a:t>
            </a: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cap="none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GOD WHO PROMISES THE SAVIOUR</a:t>
            </a:r>
          </a:p>
        </p:txBody>
      </p:sp>
      <p:pic>
        <p:nvPicPr>
          <p:cNvPr id="7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481836"/>
            <a:ext cx="2895600" cy="737364"/>
          </a:xfrm>
          <a:prstGeom prst="rect">
            <a:avLst/>
          </a:prstGeom>
          <a:noFill/>
        </p:spPr>
      </p:pic>
      <p:pic>
        <p:nvPicPr>
          <p:cNvPr id="11" name="Picture 2" descr="C:\Users\user\Desktop\Bitmap in Lesson5.cd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2133600"/>
            <a:ext cx="6096000" cy="452181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152400"/>
            <a:ext cx="8686800" cy="2362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38200" y="355937"/>
            <a:ext cx="746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God expelled Adam and Eve from the Garden of Eden and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He sent back man to the soil, from where he was formed,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 work hard in it.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(Genesis 3.23)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C:\Users\user\Desktop\eden-garden-in-bible-lssjjawjl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</a:blip>
          <a:srcRect r="43051" b="27060"/>
          <a:stretch>
            <a:fillRect/>
          </a:stretch>
        </p:blipFill>
        <p:spPr bwMode="auto">
          <a:xfrm>
            <a:off x="8792" y="1371600"/>
            <a:ext cx="4334608" cy="38862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1" name="Picture 2" descr="C:\Users\user\Desktop\Bitmap in Lesson5.cd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2286000"/>
            <a:ext cx="6096000" cy="452181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user\Desktop\dBrKCtx4TfA.png"/>
          <p:cNvPicPr>
            <a:picLocks noChangeAspect="1" noChangeArrowheads="1"/>
          </p:cNvPicPr>
          <p:nvPr/>
        </p:nvPicPr>
        <p:blipFill>
          <a:blip r:embed="rId3" cstate="print"/>
          <a:srcRect l="19375" r="5625"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Users\user\Desktop\expuslsion-from-ed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029200" cy="33528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Rounded Rectangle 8"/>
          <p:cNvSpPr/>
          <p:nvPr/>
        </p:nvSpPr>
        <p:spPr>
          <a:xfrm>
            <a:off x="381000" y="4495800"/>
            <a:ext cx="8382000" cy="2209800"/>
          </a:xfrm>
          <a:prstGeom prst="roundRect">
            <a:avLst>
              <a:gd name="adj" fmla="val 15552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4648200"/>
            <a:ext cx="7924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Adam and Eve, who were expelled from Eden, had to go through a lot of sufferings. </a:t>
            </a:r>
          </a:p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They worked in the soil filled with thorns and thorny bushes. </a:t>
            </a:r>
          </a:p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Sweating, they worked hard for their daily food. </a:t>
            </a:r>
          </a:p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Adam and Eve suffered a lot.</a:t>
            </a:r>
          </a:p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They were not able to see God too.</a:t>
            </a:r>
          </a:p>
        </p:txBody>
      </p:sp>
      <p:pic>
        <p:nvPicPr>
          <p:cNvPr id="2052" name="Picture 4" descr="C:\Users\user\Desktop\Boucicaut_Master_(French,_active_about_1390_-_1430)_-_The_Story_of_Adam_and_Eve_-_Google_Art_Project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52132" y="1706100"/>
            <a:ext cx="3591867" cy="27897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mormon-endowment-adam-e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48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48768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4999672"/>
            <a:ext cx="792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God felt </a:t>
            </a:r>
            <a:r>
              <a:rPr lang="en-US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compassion</a:t>
            </a:r>
            <a:r>
              <a:rPr lang="en-US" dirty="0">
                <a:latin typeface="Arial" pitchFamily="34" charset="0"/>
                <a:cs typeface="Arial" pitchFamily="34" charset="0"/>
              </a:rPr>
              <a:t> towards Adam and Eve when he saw their sufferings. </a:t>
            </a:r>
          </a:p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Though they committed sin, he did not desert them. For, God loved them.</a:t>
            </a:r>
          </a:p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He promised a </a:t>
            </a:r>
            <a:r>
              <a:rPr lang="en-US" b="1" dirty="0" err="1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Saviour</a:t>
            </a:r>
            <a:r>
              <a:rPr lang="en-US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>so that they may be saved.</a:t>
            </a:r>
          </a:p>
          <a:p>
            <a:pPr algn="ctr"/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Though man sinned and fled from Him, God was merciful to them. </a:t>
            </a:r>
          </a:p>
          <a:p>
            <a:pPr algn="ctr"/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Jesus, born of Virgin Mary, is the </a:t>
            </a:r>
            <a:r>
              <a:rPr lang="en-US" dirty="0" err="1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Saviour</a:t>
            </a:r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that God promised.</a:t>
            </a:r>
          </a:p>
        </p:txBody>
      </p:sp>
      <p:pic>
        <p:nvPicPr>
          <p:cNvPr id="3074" name="Picture 2" descr="D:\class psd\class 5\lession 1\image\sagrado-jesus cop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352800" cy="249743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user\Desktop\eden-garden-in-bible-lssjjawjl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</a:blip>
          <a:srcRect r="43051" b="27060"/>
          <a:stretch>
            <a:fillRect/>
          </a:stretch>
        </p:blipFill>
        <p:spPr bwMode="auto">
          <a:xfrm>
            <a:off x="829405" y="0"/>
            <a:ext cx="6714395" cy="601980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0" name="24-Point Star 9"/>
          <p:cNvSpPr/>
          <p:nvPr/>
        </p:nvSpPr>
        <p:spPr>
          <a:xfrm>
            <a:off x="838200" y="2514600"/>
            <a:ext cx="7543800" cy="4191000"/>
          </a:xfrm>
          <a:prstGeom prst="star24">
            <a:avLst>
              <a:gd name="adj" fmla="val 34462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667000" y="3856672"/>
            <a:ext cx="381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002060"/>
                </a:solidFill>
                <a:latin typeface="Cooper Std Black" pitchFamily="18" charset="0"/>
                <a:cs typeface="Arial" pitchFamily="34" charset="0"/>
              </a:rPr>
              <a:t>God is merciful, he loves everyone.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ounded Rectangle 23"/>
          <p:cNvSpPr/>
          <p:nvPr/>
        </p:nvSpPr>
        <p:spPr>
          <a:xfrm>
            <a:off x="76200" y="152400"/>
            <a:ext cx="8991600" cy="6553200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500" cap="none" dirty="0" err="1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Colour</a:t>
            </a:r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 the sentence repeatedly</a:t>
            </a:r>
            <a:b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500" cap="none" dirty="0">
                <a:solidFill>
                  <a:srgbClr val="FF00FF"/>
                </a:solidFill>
                <a:effectLst/>
                <a:latin typeface="Cooper Std Black" pitchFamily="18" charset="0"/>
                <a:cs typeface="Times New Roman" pitchFamily="18" charset="0"/>
              </a:rPr>
              <a:t>God is merciful.</a:t>
            </a:r>
            <a:endParaRPr lang="en-US" sz="2500" cap="none" dirty="0"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2438400"/>
            <a:ext cx="91440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8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God is merciful.</a:t>
            </a:r>
            <a:endParaRPr kumimoji="0" lang="en-US" sz="80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0" y="3886200"/>
            <a:ext cx="91440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800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God is merciful.</a:t>
            </a:r>
            <a:endParaRPr kumimoji="0" lang="en-US" sz="80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5257800"/>
            <a:ext cx="91440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8000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God is merciful.</a:t>
            </a:r>
            <a:endParaRPr kumimoji="0" lang="en-US" sz="80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2" grpId="0"/>
      <p:bldP spid="3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6-Point Star 7"/>
          <p:cNvSpPr/>
          <p:nvPr/>
        </p:nvSpPr>
        <p:spPr>
          <a:xfrm>
            <a:off x="4343400" y="457200"/>
            <a:ext cx="4038600" cy="4038600"/>
          </a:xfrm>
          <a:prstGeom prst="star16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9600" y="838200"/>
            <a:ext cx="7924800" cy="5562600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819400" y="3101876"/>
            <a:ext cx="5410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Adam and Eve they broke God's command;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Were driven out of Eden by His mighty hand.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Many the trials and troubles they had,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Sweating and toiling on earth's dreary land.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Yet God had pity and promised to send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dirty="0" err="1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Saviour</a:t>
            </a:r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, their suffering and sorrows to end.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2036058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ooper Std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0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ounded Rectangle 21"/>
          <p:cNvSpPr/>
          <p:nvPr/>
        </p:nvSpPr>
        <p:spPr>
          <a:xfrm>
            <a:off x="228600" y="76200"/>
            <a:ext cx="8686800" cy="6553200"/>
          </a:xfrm>
          <a:prstGeom prst="roundRect">
            <a:avLst>
              <a:gd name="adj" fmla="val 10878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152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What is in the gift box?</a:t>
            </a:r>
            <a:b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 </a:t>
            </a:r>
            <a:r>
              <a:rPr lang="en-US" sz="2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Find out the word by connecting the letters in the</a:t>
            </a:r>
            <a:br>
              <a:rPr lang="en-US" sz="2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2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circles and write it colorfully in the gift box.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905000" y="2514600"/>
            <a:ext cx="7315200" cy="3124200"/>
          </a:xfrm>
          <a:prstGeom prst="rect">
            <a:avLst/>
          </a:prstGeom>
        </p:spPr>
        <p:txBody>
          <a:bodyPr vert="horz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en-US" sz="3500" dirty="0">
                <a:latin typeface="Arial" pitchFamily="34" charset="0"/>
                <a:ea typeface="+mj-ea"/>
                <a:cs typeface="Arial" pitchFamily="34" charset="0"/>
              </a:rPr>
              <a:t>S OUL     A SH     V IOLET</a:t>
            </a:r>
          </a:p>
          <a:p>
            <a:pPr lvl="0" algn="ctr">
              <a:spcBef>
                <a:spcPct val="0"/>
              </a:spcBef>
            </a:pPr>
            <a:endParaRPr lang="en-US" sz="3500" dirty="0">
              <a:latin typeface="Arial" pitchFamily="34" charset="0"/>
              <a:ea typeface="+mj-ea"/>
              <a:cs typeface="Arial" pitchFamily="34" charset="0"/>
            </a:endParaRPr>
          </a:p>
          <a:p>
            <a:pPr lvl="0" algn="ctr">
              <a:spcBef>
                <a:spcPct val="0"/>
              </a:spcBef>
            </a:pPr>
            <a:r>
              <a:rPr lang="en-US" sz="3500" dirty="0">
                <a:latin typeface="Arial" pitchFamily="34" charset="0"/>
                <a:ea typeface="+mj-ea"/>
                <a:cs typeface="Arial" pitchFamily="34" charset="0"/>
              </a:rPr>
              <a:t>RA I N     C O AT     O U T     R ING</a:t>
            </a:r>
          </a:p>
          <a:p>
            <a:pPr lvl="0" algn="ctr">
              <a:spcBef>
                <a:spcPct val="0"/>
              </a:spcBef>
            </a:pPr>
            <a:endParaRPr lang="en-US" sz="3500" dirty="0">
              <a:latin typeface="Arial" pitchFamily="34" charset="0"/>
              <a:ea typeface="+mj-ea"/>
              <a:cs typeface="Arial" pitchFamily="34" charset="0"/>
            </a:endParaRPr>
          </a:p>
          <a:p>
            <a:pPr lvl="0" algn="ctr">
              <a:spcBef>
                <a:spcPct val="0"/>
              </a:spcBef>
            </a:pPr>
            <a:endParaRPr lang="en-US" sz="3500" dirty="0">
              <a:latin typeface="Arial" pitchFamily="34" charset="0"/>
              <a:ea typeface="+mj-ea"/>
              <a:cs typeface="Arial" pitchFamily="34" charset="0"/>
            </a:endParaRPr>
          </a:p>
          <a:p>
            <a:pPr lvl="0" algn="ctr">
              <a:spcBef>
                <a:spcPct val="0"/>
              </a:spcBef>
            </a:pPr>
            <a:endParaRPr kumimoji="0" lang="en-US" sz="3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lvl="0">
              <a:spcBef>
                <a:spcPct val="0"/>
              </a:spcBef>
            </a:pPr>
            <a:r>
              <a:rPr lang="en-US" sz="2200" dirty="0">
                <a:latin typeface="Arial" pitchFamily="34" charset="0"/>
                <a:ea typeface="+mj-ea"/>
                <a:cs typeface="Arial" pitchFamily="34" charset="0"/>
              </a:rPr>
              <a:t>Answer .................................................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124200" y="2514600"/>
            <a:ext cx="3810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876800" y="2514600"/>
            <a:ext cx="3810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324600" y="2514600"/>
            <a:ext cx="3810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895600" y="3352800"/>
            <a:ext cx="3810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495800" y="3429000"/>
            <a:ext cx="3810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400800" y="3352800"/>
            <a:ext cx="3810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7543800" y="3429000"/>
            <a:ext cx="3810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381000" y="2514600"/>
            <a:ext cx="1905000" cy="1828800"/>
          </a:xfrm>
          <a:prstGeom prst="roundRect">
            <a:avLst>
              <a:gd name="adj" fmla="val 10878"/>
            </a:avLst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219200" y="2514600"/>
            <a:ext cx="228600" cy="1828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81000" y="3276600"/>
            <a:ext cx="1905000" cy="228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urved Down Arrow 29"/>
          <p:cNvSpPr/>
          <p:nvPr/>
        </p:nvSpPr>
        <p:spPr>
          <a:xfrm>
            <a:off x="1295400" y="2133600"/>
            <a:ext cx="685800" cy="350520"/>
          </a:xfrm>
          <a:prstGeom prst="curvedDownArrow">
            <a:avLst>
              <a:gd name="adj1" fmla="val 50000"/>
              <a:gd name="adj2" fmla="val 50000"/>
              <a:gd name="adj3" fmla="val 64625"/>
            </a:avLst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Curved Down Arrow 30"/>
          <p:cNvSpPr/>
          <p:nvPr/>
        </p:nvSpPr>
        <p:spPr>
          <a:xfrm flipH="1">
            <a:off x="685800" y="2133600"/>
            <a:ext cx="533400" cy="350520"/>
          </a:xfrm>
          <a:prstGeom prst="curvedDownArrow">
            <a:avLst>
              <a:gd name="adj1" fmla="val 50000"/>
              <a:gd name="adj2" fmla="val 50000"/>
              <a:gd name="adj3" fmla="val 64625"/>
            </a:avLst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1066800" y="2286000"/>
            <a:ext cx="3810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295400" y="2362200"/>
            <a:ext cx="3810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914400" y="2362200"/>
            <a:ext cx="3810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5-Point Star 34"/>
          <p:cNvSpPr/>
          <p:nvPr/>
        </p:nvSpPr>
        <p:spPr>
          <a:xfrm>
            <a:off x="533400" y="26670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5-Point Star 35"/>
          <p:cNvSpPr/>
          <p:nvPr/>
        </p:nvSpPr>
        <p:spPr>
          <a:xfrm>
            <a:off x="838200" y="26670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5-Point Star 36"/>
          <p:cNvSpPr/>
          <p:nvPr/>
        </p:nvSpPr>
        <p:spPr>
          <a:xfrm>
            <a:off x="533400" y="29718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5-Point Star 37"/>
          <p:cNvSpPr/>
          <p:nvPr/>
        </p:nvSpPr>
        <p:spPr>
          <a:xfrm>
            <a:off x="838200" y="29718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5-Point Star 38"/>
          <p:cNvSpPr/>
          <p:nvPr/>
        </p:nvSpPr>
        <p:spPr>
          <a:xfrm>
            <a:off x="1524000" y="27432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5-Point Star 39"/>
          <p:cNvSpPr/>
          <p:nvPr/>
        </p:nvSpPr>
        <p:spPr>
          <a:xfrm>
            <a:off x="1905000" y="26670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5-Point Star 40"/>
          <p:cNvSpPr/>
          <p:nvPr/>
        </p:nvSpPr>
        <p:spPr>
          <a:xfrm>
            <a:off x="1600200" y="29718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5-Point Star 41"/>
          <p:cNvSpPr/>
          <p:nvPr/>
        </p:nvSpPr>
        <p:spPr>
          <a:xfrm>
            <a:off x="1981200" y="29718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5-Point Star 42"/>
          <p:cNvSpPr/>
          <p:nvPr/>
        </p:nvSpPr>
        <p:spPr>
          <a:xfrm>
            <a:off x="1752600" y="28194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5-Point Star 43"/>
          <p:cNvSpPr/>
          <p:nvPr/>
        </p:nvSpPr>
        <p:spPr>
          <a:xfrm>
            <a:off x="1524000" y="35814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5-Point Star 44"/>
          <p:cNvSpPr/>
          <p:nvPr/>
        </p:nvSpPr>
        <p:spPr>
          <a:xfrm>
            <a:off x="1905000" y="36576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5-Point Star 45"/>
          <p:cNvSpPr/>
          <p:nvPr/>
        </p:nvSpPr>
        <p:spPr>
          <a:xfrm>
            <a:off x="1524000" y="38862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5-Point Star 46"/>
          <p:cNvSpPr/>
          <p:nvPr/>
        </p:nvSpPr>
        <p:spPr>
          <a:xfrm>
            <a:off x="1905000" y="38862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5-Point Star 47"/>
          <p:cNvSpPr/>
          <p:nvPr/>
        </p:nvSpPr>
        <p:spPr>
          <a:xfrm>
            <a:off x="1752600" y="40386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5-Point Star 48"/>
          <p:cNvSpPr/>
          <p:nvPr/>
        </p:nvSpPr>
        <p:spPr>
          <a:xfrm>
            <a:off x="990600" y="36576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5-Point Star 49"/>
          <p:cNvSpPr/>
          <p:nvPr/>
        </p:nvSpPr>
        <p:spPr>
          <a:xfrm>
            <a:off x="609600" y="35814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5-Point Star 50"/>
          <p:cNvSpPr/>
          <p:nvPr/>
        </p:nvSpPr>
        <p:spPr>
          <a:xfrm>
            <a:off x="457200" y="38100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5-Point Star 51"/>
          <p:cNvSpPr/>
          <p:nvPr/>
        </p:nvSpPr>
        <p:spPr>
          <a:xfrm>
            <a:off x="762000" y="37338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5-Point Star 52"/>
          <p:cNvSpPr/>
          <p:nvPr/>
        </p:nvSpPr>
        <p:spPr>
          <a:xfrm>
            <a:off x="685800" y="39624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5-Point Star 53"/>
          <p:cNvSpPr/>
          <p:nvPr/>
        </p:nvSpPr>
        <p:spPr>
          <a:xfrm>
            <a:off x="990600" y="3962400"/>
            <a:ext cx="152400" cy="1524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2971800" y="4953000"/>
            <a:ext cx="35052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SAVIOUR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5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777</TotalTime>
  <Words>373</Words>
  <Application>Microsoft Office PowerPoint</Application>
  <PresentationFormat>On-screen Show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Trek</vt:lpstr>
      <vt:lpstr>CATECHETICAL TEXTBOOK SERIES OF THE SYRO - MALABAR CHURCH</vt:lpstr>
      <vt:lpstr>Lesson 5  GOD WHO PROMISES THE SAVIOUR</vt:lpstr>
      <vt:lpstr>Slide 3</vt:lpstr>
      <vt:lpstr>Slide 4</vt:lpstr>
      <vt:lpstr>Slide 5</vt:lpstr>
      <vt:lpstr>Slide 6</vt:lpstr>
      <vt:lpstr>Colour the sentence repeatedly God is merciful.</vt:lpstr>
      <vt:lpstr>Slide 8</vt:lpstr>
      <vt:lpstr>What is in the gift box?  Find out the word by connecting the letters in the circles and write it colorfully in the gift box.</vt:lpstr>
      <vt:lpstr>Let us Remember</vt:lpstr>
      <vt:lpstr>Take the proper words from the word kit and complete the word wheel.</vt:lpstr>
      <vt:lpstr>Let us pray</vt:lpstr>
      <vt:lpstr>My decision</vt:lpstr>
      <vt:lpstr>Find out the answer</vt:lpstr>
      <vt:lpstr>Slide 15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OUR SAVIOUR</dc:title>
  <dc:creator>in213679</dc:creator>
  <cp:lastModifiedBy>Administrator</cp:lastModifiedBy>
  <cp:revision>306</cp:revision>
  <dcterms:created xsi:type="dcterms:W3CDTF">2014-03-08T17:50:03Z</dcterms:created>
  <dcterms:modified xsi:type="dcterms:W3CDTF">2015-09-11T03:35:21Z</dcterms:modified>
</cp:coreProperties>
</file>